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00457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212090"/>
          </a:xfrm>
          <a:custGeom>
            <a:avLst/>
            <a:gdLst/>
            <a:ahLst/>
            <a:cxnLst/>
            <a:rect l="l" t="t" r="r" b="b"/>
            <a:pathLst>
              <a:path w="9144000" h="212090">
                <a:moveTo>
                  <a:pt x="9144000" y="0"/>
                </a:moveTo>
                <a:lnTo>
                  <a:pt x="211836" y="0"/>
                </a:lnTo>
                <a:lnTo>
                  <a:pt x="0" y="0"/>
                </a:lnTo>
                <a:lnTo>
                  <a:pt x="0" y="114300"/>
                </a:lnTo>
                <a:lnTo>
                  <a:pt x="0" y="211836"/>
                </a:lnTo>
                <a:lnTo>
                  <a:pt x="97536" y="114300"/>
                </a:lnTo>
                <a:lnTo>
                  <a:pt x="9144000" y="1143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433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C00000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00457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C00000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00457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C00000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00457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212090"/>
          </a:xfrm>
          <a:custGeom>
            <a:avLst/>
            <a:gdLst/>
            <a:ahLst/>
            <a:cxnLst/>
            <a:rect l="l" t="t" r="r" b="b"/>
            <a:pathLst>
              <a:path w="9144000" h="212090">
                <a:moveTo>
                  <a:pt x="9144000" y="0"/>
                </a:moveTo>
                <a:lnTo>
                  <a:pt x="211836" y="0"/>
                </a:lnTo>
                <a:lnTo>
                  <a:pt x="0" y="0"/>
                </a:lnTo>
                <a:lnTo>
                  <a:pt x="0" y="114300"/>
                </a:lnTo>
                <a:lnTo>
                  <a:pt x="0" y="211836"/>
                </a:lnTo>
                <a:lnTo>
                  <a:pt x="97536" y="114300"/>
                </a:lnTo>
                <a:lnTo>
                  <a:pt x="9144000" y="1143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433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4642103"/>
            <a:ext cx="9144000" cy="501650"/>
          </a:xfrm>
          <a:custGeom>
            <a:avLst/>
            <a:gdLst/>
            <a:ahLst/>
            <a:cxnLst/>
            <a:rect l="l" t="t" r="r" b="b"/>
            <a:pathLst>
              <a:path w="9144000" h="501650">
                <a:moveTo>
                  <a:pt x="9144000" y="0"/>
                </a:moveTo>
                <a:lnTo>
                  <a:pt x="250686" y="0"/>
                </a:lnTo>
                <a:lnTo>
                  <a:pt x="0" y="250698"/>
                </a:lnTo>
                <a:lnTo>
                  <a:pt x="0" y="501396"/>
                </a:lnTo>
                <a:lnTo>
                  <a:pt x="9144000" y="501396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8159495" y="289559"/>
            <a:ext cx="800100" cy="2331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870959" y="4619242"/>
            <a:ext cx="1761743" cy="524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00457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212090"/>
          </a:xfrm>
          <a:custGeom>
            <a:avLst/>
            <a:gdLst/>
            <a:ahLst/>
            <a:cxnLst/>
            <a:rect l="l" t="t" r="r" b="b"/>
            <a:pathLst>
              <a:path w="9144000" h="212090">
                <a:moveTo>
                  <a:pt x="9144000" y="0"/>
                </a:moveTo>
                <a:lnTo>
                  <a:pt x="211836" y="0"/>
                </a:lnTo>
                <a:lnTo>
                  <a:pt x="0" y="0"/>
                </a:lnTo>
                <a:lnTo>
                  <a:pt x="0" y="114300"/>
                </a:lnTo>
                <a:lnTo>
                  <a:pt x="0" y="211836"/>
                </a:lnTo>
                <a:lnTo>
                  <a:pt x="97536" y="114300"/>
                </a:lnTo>
                <a:lnTo>
                  <a:pt x="9144000" y="1143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433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4642103"/>
            <a:ext cx="9144000" cy="501650"/>
          </a:xfrm>
          <a:custGeom>
            <a:avLst/>
            <a:gdLst/>
            <a:ahLst/>
            <a:cxnLst/>
            <a:rect l="l" t="t" r="r" b="b"/>
            <a:pathLst>
              <a:path w="9144000" h="501650">
                <a:moveTo>
                  <a:pt x="9144000" y="0"/>
                </a:moveTo>
                <a:lnTo>
                  <a:pt x="250686" y="0"/>
                </a:lnTo>
                <a:lnTo>
                  <a:pt x="0" y="250698"/>
                </a:lnTo>
                <a:lnTo>
                  <a:pt x="0" y="501396"/>
                </a:lnTo>
                <a:lnTo>
                  <a:pt x="9144000" y="501396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8159495" y="289559"/>
            <a:ext cx="800100" cy="2331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11601" y="1751457"/>
            <a:ext cx="3320796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C00000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95986" y="4915839"/>
            <a:ext cx="134620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00457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hyperlink" Target="http://www.ieee.org/" TargetMode="External"/><Relationship Id="rId7" Type="http://schemas.openxmlformats.org/officeDocument/2006/relationships/image" Target="../media/image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hyperlink" Target="https://aspac-temscon.com/" TargetMode="Externa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aspac-temscon.com/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aspac-temscon.com/" TargetMode="Externa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hyperlink" Target="https://aspac-temscon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59495" y="289559"/>
            <a:ext cx="800100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26006"/>
            <a:ext cx="9144000" cy="4317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8036928" y="199662"/>
            <a:ext cx="929005" cy="527685"/>
            <a:chOff x="8036928" y="199662"/>
            <a:chExt cx="929005" cy="527685"/>
          </a:xfrm>
        </p:grpSpPr>
        <p:sp>
          <p:nvSpPr>
            <p:cNvPr id="5" name="object 5"/>
            <p:cNvSpPr/>
            <p:nvPr/>
          </p:nvSpPr>
          <p:spPr>
            <a:xfrm>
              <a:off x="8036928" y="199662"/>
              <a:ext cx="928564" cy="52749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346884" y="236321"/>
              <a:ext cx="619125" cy="207645"/>
            </a:xfrm>
            <a:custGeom>
              <a:avLst/>
              <a:gdLst/>
              <a:ahLst/>
              <a:cxnLst/>
              <a:rect l="l" t="t" r="r" b="b"/>
              <a:pathLst>
                <a:path w="619125" h="207645">
                  <a:moveTo>
                    <a:pt x="56946" y="0"/>
                  </a:moveTo>
                  <a:lnTo>
                    <a:pt x="0" y="0"/>
                  </a:lnTo>
                  <a:lnTo>
                    <a:pt x="0" y="207467"/>
                  </a:lnTo>
                  <a:lnTo>
                    <a:pt x="56946" y="207467"/>
                  </a:lnTo>
                  <a:lnTo>
                    <a:pt x="56946" y="0"/>
                  </a:lnTo>
                  <a:close/>
                </a:path>
                <a:path w="619125" h="207645">
                  <a:moveTo>
                    <a:pt x="242671" y="152"/>
                  </a:moveTo>
                  <a:lnTo>
                    <a:pt x="86715" y="152"/>
                  </a:lnTo>
                  <a:lnTo>
                    <a:pt x="86715" y="39751"/>
                  </a:lnTo>
                  <a:lnTo>
                    <a:pt x="86715" y="83172"/>
                  </a:lnTo>
                  <a:lnTo>
                    <a:pt x="86715" y="122770"/>
                  </a:lnTo>
                  <a:lnTo>
                    <a:pt x="86715" y="167474"/>
                  </a:lnTo>
                  <a:lnTo>
                    <a:pt x="86715" y="207073"/>
                  </a:lnTo>
                  <a:lnTo>
                    <a:pt x="242671" y="207073"/>
                  </a:lnTo>
                  <a:lnTo>
                    <a:pt x="242671" y="167474"/>
                  </a:lnTo>
                  <a:lnTo>
                    <a:pt x="143014" y="167474"/>
                  </a:lnTo>
                  <a:lnTo>
                    <a:pt x="143014" y="122770"/>
                  </a:lnTo>
                  <a:lnTo>
                    <a:pt x="234911" y="122770"/>
                  </a:lnTo>
                  <a:lnTo>
                    <a:pt x="234911" y="83172"/>
                  </a:lnTo>
                  <a:lnTo>
                    <a:pt x="143014" y="83172"/>
                  </a:lnTo>
                  <a:lnTo>
                    <a:pt x="143014" y="39751"/>
                  </a:lnTo>
                  <a:lnTo>
                    <a:pt x="242671" y="39751"/>
                  </a:lnTo>
                  <a:lnTo>
                    <a:pt x="242671" y="152"/>
                  </a:lnTo>
                  <a:close/>
                </a:path>
                <a:path w="619125" h="207645">
                  <a:moveTo>
                    <a:pt x="430339" y="152"/>
                  </a:moveTo>
                  <a:lnTo>
                    <a:pt x="274383" y="152"/>
                  </a:lnTo>
                  <a:lnTo>
                    <a:pt x="274383" y="39751"/>
                  </a:lnTo>
                  <a:lnTo>
                    <a:pt x="274383" y="83172"/>
                  </a:lnTo>
                  <a:lnTo>
                    <a:pt x="274383" y="122770"/>
                  </a:lnTo>
                  <a:lnTo>
                    <a:pt x="274383" y="167474"/>
                  </a:lnTo>
                  <a:lnTo>
                    <a:pt x="274383" y="207073"/>
                  </a:lnTo>
                  <a:lnTo>
                    <a:pt x="430339" y="207073"/>
                  </a:lnTo>
                  <a:lnTo>
                    <a:pt x="430339" y="167474"/>
                  </a:lnTo>
                  <a:lnTo>
                    <a:pt x="331330" y="167474"/>
                  </a:lnTo>
                  <a:lnTo>
                    <a:pt x="331330" y="122770"/>
                  </a:lnTo>
                  <a:lnTo>
                    <a:pt x="422567" y="122770"/>
                  </a:lnTo>
                  <a:lnTo>
                    <a:pt x="422567" y="83172"/>
                  </a:lnTo>
                  <a:lnTo>
                    <a:pt x="331330" y="83172"/>
                  </a:lnTo>
                  <a:lnTo>
                    <a:pt x="331330" y="39751"/>
                  </a:lnTo>
                  <a:lnTo>
                    <a:pt x="430339" y="39751"/>
                  </a:lnTo>
                  <a:lnTo>
                    <a:pt x="430339" y="152"/>
                  </a:lnTo>
                  <a:close/>
                </a:path>
                <a:path w="619125" h="207645">
                  <a:moveTo>
                    <a:pt x="618604" y="152"/>
                  </a:moveTo>
                  <a:lnTo>
                    <a:pt x="462686" y="152"/>
                  </a:lnTo>
                  <a:lnTo>
                    <a:pt x="462686" y="39751"/>
                  </a:lnTo>
                  <a:lnTo>
                    <a:pt x="462686" y="83172"/>
                  </a:lnTo>
                  <a:lnTo>
                    <a:pt x="462686" y="122770"/>
                  </a:lnTo>
                  <a:lnTo>
                    <a:pt x="462686" y="167474"/>
                  </a:lnTo>
                  <a:lnTo>
                    <a:pt x="462686" y="207073"/>
                  </a:lnTo>
                  <a:lnTo>
                    <a:pt x="618604" y="207073"/>
                  </a:lnTo>
                  <a:lnTo>
                    <a:pt x="618604" y="167474"/>
                  </a:lnTo>
                  <a:lnTo>
                    <a:pt x="518985" y="167474"/>
                  </a:lnTo>
                  <a:lnTo>
                    <a:pt x="518985" y="122770"/>
                  </a:lnTo>
                  <a:lnTo>
                    <a:pt x="610844" y="122770"/>
                  </a:lnTo>
                  <a:lnTo>
                    <a:pt x="610844" y="83172"/>
                  </a:lnTo>
                  <a:lnTo>
                    <a:pt x="518985" y="83172"/>
                  </a:lnTo>
                  <a:lnTo>
                    <a:pt x="518985" y="39751"/>
                  </a:lnTo>
                  <a:lnTo>
                    <a:pt x="618604" y="39751"/>
                  </a:lnTo>
                  <a:lnTo>
                    <a:pt x="618604" y="152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0" y="0"/>
            <a:ext cx="9144000" cy="826135"/>
          </a:xfrm>
          <a:custGeom>
            <a:avLst/>
            <a:gdLst/>
            <a:ahLst/>
            <a:cxnLst/>
            <a:rect l="l" t="t" r="r" b="b"/>
            <a:pathLst>
              <a:path w="9144000" h="826135">
                <a:moveTo>
                  <a:pt x="9144000" y="0"/>
                </a:moveTo>
                <a:lnTo>
                  <a:pt x="0" y="0"/>
                </a:lnTo>
                <a:lnTo>
                  <a:pt x="0" y="826008"/>
                </a:lnTo>
                <a:lnTo>
                  <a:pt x="9144000" y="826008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955280" y="160020"/>
            <a:ext cx="1013459" cy="566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0"/>
            <a:ext cx="1175385" cy="1175385"/>
          </a:xfrm>
          <a:custGeom>
            <a:avLst/>
            <a:gdLst/>
            <a:ahLst/>
            <a:cxnLst/>
            <a:rect l="l" t="t" r="r" b="b"/>
            <a:pathLst>
              <a:path w="1175385" h="1175385">
                <a:moveTo>
                  <a:pt x="1175004" y="0"/>
                </a:moveTo>
                <a:lnTo>
                  <a:pt x="0" y="0"/>
                </a:lnTo>
                <a:lnTo>
                  <a:pt x="0" y="1175003"/>
                </a:lnTo>
                <a:lnTo>
                  <a:pt x="11750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4642103"/>
            <a:ext cx="9144000" cy="501650"/>
          </a:xfrm>
          <a:custGeom>
            <a:avLst/>
            <a:gdLst/>
            <a:ahLst/>
            <a:cxnLst/>
            <a:rect l="l" t="t" r="r" b="b"/>
            <a:pathLst>
              <a:path w="9144000" h="501650">
                <a:moveTo>
                  <a:pt x="9144000" y="0"/>
                </a:moveTo>
                <a:lnTo>
                  <a:pt x="250686" y="0"/>
                </a:lnTo>
                <a:lnTo>
                  <a:pt x="0" y="250698"/>
                </a:lnTo>
                <a:lnTo>
                  <a:pt x="0" y="501396"/>
                </a:lnTo>
                <a:lnTo>
                  <a:pt x="9144000" y="501396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22808" y="4849164"/>
            <a:ext cx="85344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solidFill>
                  <a:srgbClr val="FFFFFF"/>
                </a:solidFill>
                <a:latin typeface="Carlito"/>
                <a:cs typeface="Carlito"/>
                <a:hlinkClick r:id="rId6"/>
              </a:rPr>
              <a:t>www.ieee.org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01497" y="897127"/>
            <a:ext cx="7917815" cy="802005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algn="ctr" marL="12065" marR="5080">
              <a:lnSpc>
                <a:spcPts val="2160"/>
              </a:lnSpc>
              <a:spcBef>
                <a:spcPts val="375"/>
              </a:spcBef>
            </a:pPr>
            <a:r>
              <a:rPr dirty="0" sz="2000">
                <a:solidFill>
                  <a:srgbClr val="FFE699"/>
                </a:solidFill>
              </a:rPr>
              <a:t>2023 </a:t>
            </a:r>
            <a:r>
              <a:rPr dirty="0" sz="2000" spc="-5">
                <a:solidFill>
                  <a:srgbClr val="FFE699"/>
                </a:solidFill>
              </a:rPr>
              <a:t>IEEE </a:t>
            </a:r>
            <a:r>
              <a:rPr dirty="0" sz="2000" spc="-20">
                <a:solidFill>
                  <a:srgbClr val="FFE699"/>
                </a:solidFill>
              </a:rPr>
              <a:t>Technology </a:t>
            </a:r>
            <a:r>
              <a:rPr dirty="0" sz="2000">
                <a:solidFill>
                  <a:srgbClr val="FFE699"/>
                </a:solidFill>
              </a:rPr>
              <a:t>&amp; Engineering </a:t>
            </a:r>
            <a:r>
              <a:rPr dirty="0" sz="2000" spc="-10">
                <a:solidFill>
                  <a:srgbClr val="FFE699"/>
                </a:solidFill>
              </a:rPr>
              <a:t>Management Conference </a:t>
            </a:r>
            <a:r>
              <a:rPr dirty="0" sz="2000">
                <a:solidFill>
                  <a:srgbClr val="FFE699"/>
                </a:solidFill>
              </a:rPr>
              <a:t>- Asia </a:t>
            </a:r>
            <a:r>
              <a:rPr dirty="0" sz="2000" spc="-5">
                <a:solidFill>
                  <a:srgbClr val="FFE699"/>
                </a:solidFill>
              </a:rPr>
              <a:t>Pacific  </a:t>
            </a:r>
            <a:r>
              <a:rPr dirty="0" sz="2000" spc="-15">
                <a:solidFill>
                  <a:srgbClr val="FFE699"/>
                </a:solidFill>
              </a:rPr>
              <a:t>(TEMSCON-ASPAC)</a:t>
            </a:r>
            <a:endParaRPr sz="2000"/>
          </a:p>
          <a:p>
            <a:pPr algn="ctr">
              <a:lnSpc>
                <a:spcPts val="1515"/>
              </a:lnSpc>
            </a:pPr>
            <a:r>
              <a:rPr dirty="0" sz="1400" spc="-5">
                <a:solidFill>
                  <a:srgbClr val="FFE699"/>
                </a:solidFill>
              </a:rPr>
              <a:t>IEEE </a:t>
            </a:r>
            <a:r>
              <a:rPr dirty="0" sz="1400" spc="-10">
                <a:solidFill>
                  <a:srgbClr val="FFE699"/>
                </a:solidFill>
              </a:rPr>
              <a:t>Conference Record </a:t>
            </a:r>
            <a:r>
              <a:rPr dirty="0" sz="1400">
                <a:solidFill>
                  <a:srgbClr val="FFE699"/>
                </a:solidFill>
              </a:rPr>
              <a:t>No: </a:t>
            </a:r>
            <a:r>
              <a:rPr dirty="0" sz="1400" spc="-5">
                <a:solidFill>
                  <a:srgbClr val="FFE699"/>
                </a:solidFill>
              </a:rPr>
              <a:t>59527, 15th </a:t>
            </a:r>
            <a:r>
              <a:rPr dirty="0" sz="1400">
                <a:solidFill>
                  <a:srgbClr val="FFE699"/>
                </a:solidFill>
              </a:rPr>
              <a:t>&amp; </a:t>
            </a:r>
            <a:r>
              <a:rPr dirty="0" sz="1400" spc="-5">
                <a:solidFill>
                  <a:srgbClr val="FFE699"/>
                </a:solidFill>
              </a:rPr>
              <a:t>16th December</a:t>
            </a:r>
            <a:r>
              <a:rPr dirty="0" sz="1400" spc="-65">
                <a:solidFill>
                  <a:srgbClr val="FFE699"/>
                </a:solidFill>
              </a:rPr>
              <a:t> </a:t>
            </a:r>
            <a:r>
              <a:rPr dirty="0" sz="1400" spc="-5">
                <a:solidFill>
                  <a:srgbClr val="FFE699"/>
                </a:solidFill>
              </a:rPr>
              <a:t>2023.</a:t>
            </a:r>
            <a:endParaRPr sz="1400"/>
          </a:p>
        </p:txBody>
      </p:sp>
      <p:sp>
        <p:nvSpPr>
          <p:cNvPr id="13" name="object 13"/>
          <p:cNvSpPr txBox="1"/>
          <p:nvPr/>
        </p:nvSpPr>
        <p:spPr>
          <a:xfrm>
            <a:off x="221386" y="4887264"/>
            <a:ext cx="838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FFFFFF"/>
                </a:solidFill>
                <a:latin typeface="Carlito"/>
                <a:cs typeface="Carlito"/>
              </a:rPr>
              <a:t>1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1731" y="0"/>
            <a:ext cx="2801112" cy="8458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58800" y="1999233"/>
            <a:ext cx="1866264" cy="2096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 i="1">
                <a:solidFill>
                  <a:srgbClr val="FFF1CC"/>
                </a:solidFill>
                <a:latin typeface="Carlito"/>
                <a:cs typeface="Carlito"/>
              </a:rPr>
              <a:t>Paper </a:t>
            </a:r>
            <a:r>
              <a:rPr dirty="0" sz="1800" b="1" i="1">
                <a:solidFill>
                  <a:srgbClr val="FFF1CC"/>
                </a:solidFill>
                <a:latin typeface="Carlito"/>
                <a:cs typeface="Carlito"/>
              </a:rPr>
              <a:t>ID :</a:t>
            </a:r>
            <a:endParaRPr sz="1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 i="1">
                <a:solidFill>
                  <a:srgbClr val="FFF1CC"/>
                </a:solidFill>
                <a:latin typeface="Carlito"/>
                <a:cs typeface="Carlito"/>
              </a:rPr>
              <a:t>Title of </a:t>
            </a:r>
            <a:r>
              <a:rPr dirty="0" sz="1800" b="1" i="1">
                <a:solidFill>
                  <a:srgbClr val="FFF1CC"/>
                </a:solidFill>
                <a:latin typeface="Carlito"/>
                <a:cs typeface="Carlito"/>
              </a:rPr>
              <a:t>the</a:t>
            </a:r>
            <a:r>
              <a:rPr dirty="0" sz="1800" spc="-30" b="1" i="1">
                <a:solidFill>
                  <a:srgbClr val="FFF1CC"/>
                </a:solidFill>
                <a:latin typeface="Carlito"/>
                <a:cs typeface="Carlito"/>
              </a:rPr>
              <a:t> </a:t>
            </a:r>
            <a:r>
              <a:rPr dirty="0" sz="1800" b="1" i="1">
                <a:solidFill>
                  <a:srgbClr val="FFF1CC"/>
                </a:solidFill>
                <a:latin typeface="Carlito"/>
                <a:cs typeface="Carlito"/>
              </a:rPr>
              <a:t>paper:</a:t>
            </a:r>
            <a:endParaRPr sz="1800">
              <a:latin typeface="Carlito"/>
              <a:cs typeface="Carlito"/>
            </a:endParaRPr>
          </a:p>
          <a:p>
            <a:pPr marL="38100" marR="5080" indent="12700">
              <a:lnSpc>
                <a:spcPct val="208199"/>
              </a:lnSpc>
              <a:spcBef>
                <a:spcPts val="735"/>
              </a:spcBef>
            </a:pPr>
            <a:r>
              <a:rPr dirty="0" sz="1800" b="1" i="1">
                <a:solidFill>
                  <a:srgbClr val="FFF1CC"/>
                </a:solidFill>
                <a:latin typeface="Carlito"/>
                <a:cs typeface="Carlito"/>
              </a:rPr>
              <a:t>Author </a:t>
            </a:r>
            <a:r>
              <a:rPr dirty="0" sz="1800" spc="-5" b="1" i="1">
                <a:solidFill>
                  <a:srgbClr val="FFF1CC"/>
                </a:solidFill>
                <a:latin typeface="Carlito"/>
                <a:cs typeface="Carlito"/>
              </a:rPr>
              <a:t>Names:  </a:t>
            </a:r>
            <a:r>
              <a:rPr dirty="0" sz="1800" b="1" i="1">
                <a:solidFill>
                  <a:srgbClr val="FFF1CC"/>
                </a:solidFill>
                <a:latin typeface="Carlito"/>
                <a:cs typeface="Carlito"/>
              </a:rPr>
              <a:t>Author</a:t>
            </a:r>
            <a:r>
              <a:rPr dirty="0" sz="1800" spc="-65" b="1" i="1">
                <a:solidFill>
                  <a:srgbClr val="FFF1CC"/>
                </a:solidFill>
                <a:latin typeface="Carlito"/>
                <a:cs typeface="Carlito"/>
              </a:rPr>
              <a:t> </a:t>
            </a:r>
            <a:r>
              <a:rPr dirty="0" sz="1800" spc="-5" b="1" i="1">
                <a:solidFill>
                  <a:srgbClr val="FFF1CC"/>
                </a:solidFill>
                <a:latin typeface="Carlito"/>
                <a:cs typeface="Carlito"/>
              </a:rPr>
              <a:t>Affiliations: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30390" y="4753152"/>
            <a:ext cx="208216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FFFFFF"/>
                </a:solidFill>
                <a:latin typeface="Carlito"/>
                <a:cs typeface="Carlito"/>
              </a:rPr>
              <a:t>https://aspac-temscon.com/</a:t>
            </a:r>
            <a:endParaRPr sz="1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642103"/>
            <a:ext cx="9144000" cy="501650"/>
          </a:xfrm>
          <a:custGeom>
            <a:avLst/>
            <a:gdLst/>
            <a:ahLst/>
            <a:cxnLst/>
            <a:rect l="l" t="t" r="r" b="b"/>
            <a:pathLst>
              <a:path w="9144000" h="501650">
                <a:moveTo>
                  <a:pt x="9144000" y="0"/>
                </a:moveTo>
                <a:lnTo>
                  <a:pt x="250686" y="0"/>
                </a:lnTo>
                <a:lnTo>
                  <a:pt x="0" y="250698"/>
                </a:lnTo>
                <a:lnTo>
                  <a:pt x="0" y="501396"/>
                </a:lnTo>
                <a:lnTo>
                  <a:pt x="9144000" y="501396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159495" y="289559"/>
            <a:ext cx="800100" cy="23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60984" y="1163573"/>
            <a:ext cx="3603625" cy="3512185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685"/>
              </a:spcBef>
              <a:buClr>
                <a:srgbClr val="B90B2E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1800" spc="-10">
                <a:solidFill>
                  <a:srgbClr val="1F4E79"/>
                </a:solidFill>
                <a:latin typeface="Carlito"/>
                <a:cs typeface="Carlito"/>
              </a:rPr>
              <a:t>Abstract</a:t>
            </a:r>
            <a:endParaRPr sz="1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590"/>
              </a:spcBef>
              <a:buClr>
                <a:srgbClr val="B90B2E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1800" spc="-10">
                <a:solidFill>
                  <a:srgbClr val="1F4E79"/>
                </a:solidFill>
                <a:latin typeface="Carlito"/>
                <a:cs typeface="Carlito"/>
              </a:rPr>
              <a:t>Introduction</a:t>
            </a:r>
            <a:endParaRPr sz="1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590"/>
              </a:spcBef>
              <a:buClr>
                <a:srgbClr val="B90B2E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1800" spc="-15">
                <a:solidFill>
                  <a:srgbClr val="1F4E79"/>
                </a:solidFill>
                <a:latin typeface="Carlito"/>
                <a:cs typeface="Carlito"/>
              </a:rPr>
              <a:t>Literature</a:t>
            </a:r>
            <a:r>
              <a:rPr dirty="0" sz="1800" spc="1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dirty="0" sz="1800" spc="-5">
                <a:solidFill>
                  <a:srgbClr val="1F4E79"/>
                </a:solidFill>
                <a:latin typeface="Carlito"/>
                <a:cs typeface="Carlito"/>
              </a:rPr>
              <a:t>Survey</a:t>
            </a:r>
            <a:endParaRPr sz="1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Clr>
                <a:srgbClr val="B90B2E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1800" spc="-10">
                <a:solidFill>
                  <a:srgbClr val="1F4E79"/>
                </a:solidFill>
                <a:latin typeface="Carlito"/>
                <a:cs typeface="Carlito"/>
              </a:rPr>
              <a:t>Problem</a:t>
            </a:r>
            <a:r>
              <a:rPr dirty="0" sz="1800" spc="5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dirty="0" sz="1800" spc="-10">
                <a:solidFill>
                  <a:srgbClr val="1F4E79"/>
                </a:solidFill>
                <a:latin typeface="Carlito"/>
                <a:cs typeface="Carlito"/>
              </a:rPr>
              <a:t>Definition</a:t>
            </a:r>
            <a:endParaRPr sz="1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590"/>
              </a:spcBef>
              <a:buClr>
                <a:srgbClr val="B90B2E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1800" spc="-10">
                <a:solidFill>
                  <a:srgbClr val="1F4E79"/>
                </a:solidFill>
                <a:latin typeface="Carlito"/>
                <a:cs typeface="Carlito"/>
              </a:rPr>
              <a:t>Proposed</a:t>
            </a:r>
            <a:r>
              <a:rPr dirty="0" sz="180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dirty="0" sz="1800" spc="-5">
                <a:solidFill>
                  <a:srgbClr val="1F4E79"/>
                </a:solidFill>
                <a:latin typeface="Carlito"/>
                <a:cs typeface="Carlito"/>
              </a:rPr>
              <a:t>Methodology</a:t>
            </a:r>
            <a:endParaRPr sz="1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590"/>
              </a:spcBef>
              <a:buClr>
                <a:srgbClr val="B90B2E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1800" spc="-5">
                <a:solidFill>
                  <a:srgbClr val="1F4E79"/>
                </a:solidFill>
                <a:latin typeface="Carlito"/>
                <a:cs typeface="Carlito"/>
              </a:rPr>
              <a:t>Implementation</a:t>
            </a:r>
            <a:endParaRPr sz="1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Clr>
                <a:srgbClr val="B90B2E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1800" spc="-15">
                <a:solidFill>
                  <a:srgbClr val="1F4E79"/>
                </a:solidFill>
                <a:latin typeface="Carlito"/>
                <a:cs typeface="Carlito"/>
              </a:rPr>
              <a:t>Hardware </a:t>
            </a:r>
            <a:r>
              <a:rPr dirty="0" sz="1800">
                <a:solidFill>
                  <a:srgbClr val="1F4E79"/>
                </a:solidFill>
                <a:latin typeface="Carlito"/>
                <a:cs typeface="Carlito"/>
              </a:rPr>
              <a:t>&amp; </a:t>
            </a:r>
            <a:r>
              <a:rPr dirty="0" sz="1800" spc="-10">
                <a:solidFill>
                  <a:srgbClr val="1F4E79"/>
                </a:solidFill>
                <a:latin typeface="Carlito"/>
                <a:cs typeface="Carlito"/>
              </a:rPr>
              <a:t>Software</a:t>
            </a:r>
            <a:r>
              <a:rPr dirty="0" sz="1800" spc="15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dirty="0" sz="1800" spc="-10">
                <a:solidFill>
                  <a:srgbClr val="1F4E79"/>
                </a:solidFill>
                <a:latin typeface="Carlito"/>
                <a:cs typeface="Carlito"/>
              </a:rPr>
              <a:t>Specification</a:t>
            </a:r>
            <a:endParaRPr sz="1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590"/>
              </a:spcBef>
              <a:buClr>
                <a:srgbClr val="B90B2E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1800" spc="-10">
                <a:solidFill>
                  <a:srgbClr val="1F4E79"/>
                </a:solidFill>
                <a:latin typeface="Carlito"/>
                <a:cs typeface="Carlito"/>
              </a:rPr>
              <a:t>Results </a:t>
            </a:r>
            <a:r>
              <a:rPr dirty="0" sz="1800">
                <a:solidFill>
                  <a:srgbClr val="1F4E79"/>
                </a:solidFill>
                <a:latin typeface="Carlito"/>
                <a:cs typeface="Carlito"/>
              </a:rPr>
              <a:t>&amp;</a:t>
            </a:r>
            <a:r>
              <a:rPr dirty="0" sz="1800" spc="5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dirty="0" sz="1800" spc="-5">
                <a:solidFill>
                  <a:srgbClr val="1F4E79"/>
                </a:solidFill>
                <a:latin typeface="Carlito"/>
                <a:cs typeface="Carlito"/>
              </a:rPr>
              <a:t>Discussions</a:t>
            </a:r>
            <a:endParaRPr sz="1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590"/>
              </a:spcBef>
              <a:buClr>
                <a:srgbClr val="B90B2E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1800" spc="-5">
                <a:solidFill>
                  <a:srgbClr val="1F4E79"/>
                </a:solidFill>
                <a:latin typeface="Carlito"/>
                <a:cs typeface="Carlito"/>
              </a:rPr>
              <a:t>Conclusion</a:t>
            </a:r>
            <a:endParaRPr sz="1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Clr>
                <a:srgbClr val="B90B2E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1800" spc="-15">
                <a:solidFill>
                  <a:srgbClr val="1F4E79"/>
                </a:solidFill>
                <a:latin typeface="Carlito"/>
                <a:cs typeface="Carlito"/>
              </a:rPr>
              <a:t>References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9544" y="218897"/>
            <a:ext cx="2016125" cy="4140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50" spc="-20">
                <a:solidFill>
                  <a:srgbClr val="FF6600"/>
                </a:solidFill>
              </a:rPr>
              <a:t>Content</a:t>
            </a:r>
            <a:r>
              <a:rPr dirty="0" sz="2550" spc="-30">
                <a:solidFill>
                  <a:srgbClr val="FF6600"/>
                </a:solidFill>
              </a:rPr>
              <a:t> </a:t>
            </a:r>
            <a:r>
              <a:rPr dirty="0" sz="1800">
                <a:solidFill>
                  <a:srgbClr val="8496AF"/>
                </a:solidFill>
              </a:rPr>
              <a:t>(Sample)</a:t>
            </a:r>
            <a:endParaRPr sz="1800"/>
          </a:p>
        </p:txBody>
      </p:sp>
      <p:sp>
        <p:nvSpPr>
          <p:cNvPr id="6" name="object 6"/>
          <p:cNvSpPr/>
          <p:nvPr/>
        </p:nvSpPr>
        <p:spPr>
          <a:xfrm>
            <a:off x="3870959" y="4619242"/>
            <a:ext cx="1761743" cy="5242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256780" y="4843754"/>
            <a:ext cx="1793239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u="sng" sz="1200" spc="-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4"/>
              </a:rPr>
              <a:t>https://aspac-temscon.com/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56780" y="4843754"/>
            <a:ext cx="1793239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u="sng" sz="1200" spc="-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https://aspac-temscon.com/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2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56780" y="4843754"/>
            <a:ext cx="1793239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u="sng" sz="1200" spc="-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2"/>
              </a:rPr>
              <a:t>https://aspac-temscon.com/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2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1601" y="1751457"/>
            <a:ext cx="33083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Thank</a:t>
            </a:r>
            <a:r>
              <a:rPr dirty="0" spc="-80"/>
              <a:t> </a:t>
            </a:r>
            <a:r>
              <a:rPr dirty="0" spc="-20"/>
              <a:t>you</a:t>
            </a:r>
          </a:p>
        </p:txBody>
      </p:sp>
      <p:sp>
        <p:nvSpPr>
          <p:cNvPr id="3" name="object 3"/>
          <p:cNvSpPr/>
          <p:nvPr/>
        </p:nvSpPr>
        <p:spPr>
          <a:xfrm>
            <a:off x="3870959" y="4619242"/>
            <a:ext cx="1761743" cy="5242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256780" y="4843754"/>
            <a:ext cx="1793239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u="sng" sz="1200" spc="-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rlito"/>
                <a:cs typeface="Carlito"/>
                <a:hlinkClick r:id="rId3"/>
              </a:rPr>
              <a:t>https://aspac-temscon.com/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2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2023-12-14T08:16:56Z</dcterms:created>
  <dcterms:modified xsi:type="dcterms:W3CDTF">2023-12-14T08:16:56Z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2023-12-14T00:00:00Z</vt:filetime>
  </property>
</Properties>
</file>